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"/>
  </p:notesMasterIdLst>
  <p:handoutMasterIdLst>
    <p:handoutMasterId r:id="rId5"/>
  </p:handoutMasterIdLst>
  <p:sldIdLst>
    <p:sldId id="415" r:id="rId2"/>
    <p:sldId id="417" r:id="rId3"/>
  </p:sldIdLst>
  <p:sldSz cx="9144000" cy="6858000" type="screen4x3"/>
  <p:notesSz cx="9928225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11B01F-B46F-4A86-AF60-9238890C2D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789883-BB43-4ACA-B480-A210F2A72A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53B50-9CA7-4B21-8308-984FC4109696}" type="datetimeFigureOut">
              <a:rPr lang="en-HK" smtClean="0"/>
              <a:t>13/5/2022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09C13-845E-4A45-AB2C-6C6320CD55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97D07-5303-4286-8526-4B3918F5EC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C71F4-09F8-47AE-B7C7-76250D54216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439941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B2FA4-069B-4FF5-8AFD-7BB5C550BE35}" type="datetimeFigureOut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EDA2D-ABBA-4761-866E-5767442B4BD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95291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1C5-0B2B-49C1-A502-DA161BD01CC7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160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08A3-A3D7-4690-BCD0-AC50BC2E5EAD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193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C59E-F9EE-438E-9566-1FB78C4580A1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71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9BF-093F-4623-8F2B-9BC0E9F27178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2754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CA2A-630B-4FCD-BF34-A673F3B34B03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362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99A6-D294-4F5D-AB89-22D3FC6EB525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654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FCD4-3FF9-44E5-A2C8-5D8337D02A40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1288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00F9-E5BB-4FB0-BCF4-CE24E08F736E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582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6145-E35E-4C75-BD56-4AD830960263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400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0230-FFFD-4183-883D-E4D45B1E743F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129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B2A6-DD4E-433B-AE84-CB811D91B5F1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407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2A5C-6A03-4C14-8812-F50503BBA8C7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655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4D19-DA92-4129-BEC3-31671FBD0C1A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864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05D-A667-4563-961E-B8E55FE81B98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284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D44B-3AB6-46D0-A0EC-D5B49E0FA0BD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03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D2DD-62FE-4C33-A8C9-A48EACA88B51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456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542DA-5EB0-4B01-A4C1-F34C29E2849D}" type="datetime1">
              <a:rPr lang="zh-HK" altLang="en-US" smtClean="0"/>
              <a:t>13/5/2022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223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shue yan university">
            <a:extLst>
              <a:ext uri="{FF2B5EF4-FFF2-40B4-BE49-F238E27FC236}">
                <a16:creationId xmlns:a16="http://schemas.microsoft.com/office/drawing/2014/main" id="{0D05FE14-4BCF-4257-9A2C-96C73C689F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5" r="23366"/>
          <a:stretch/>
        </p:blipFill>
        <p:spPr bwMode="auto">
          <a:xfrm>
            <a:off x="308252" y="1114281"/>
            <a:ext cx="3067300" cy="2872800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B and LB 201712">
            <a:extLst>
              <a:ext uri="{FF2B5EF4-FFF2-40B4-BE49-F238E27FC236}">
                <a16:creationId xmlns:a16="http://schemas.microsoft.com/office/drawing/2014/main" id="{DC721B55-59CD-41F3-A0DD-A8893AAF67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r="26181" b="2"/>
          <a:stretch/>
        </p:blipFill>
        <p:spPr bwMode="auto">
          <a:xfrm>
            <a:off x="0" y="3943421"/>
            <a:ext cx="2460567" cy="2908759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4675CDD-121E-4FDA-84FB-E808340B8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9009" y="4539343"/>
            <a:ext cx="24383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30">
            <a:extLst>
              <a:ext uri="{FF2B5EF4-FFF2-40B4-BE49-F238E27FC236}">
                <a16:creationId xmlns:a16="http://schemas.microsoft.com/office/drawing/2014/main" id="{20FC0D0D-9D04-4683-842B-5F163DB41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110344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Wave 6">
            <a:extLst>
              <a:ext uri="{FF2B5EF4-FFF2-40B4-BE49-F238E27FC236}">
                <a16:creationId xmlns:a16="http://schemas.microsoft.com/office/drawing/2014/main" id="{839F7BC8-0757-4E09-A9A9-349216EE3C76}"/>
              </a:ext>
            </a:extLst>
          </p:cNvPr>
          <p:cNvSpPr/>
          <p:nvPr/>
        </p:nvSpPr>
        <p:spPr>
          <a:xfrm>
            <a:off x="3375552" y="1543236"/>
            <a:ext cx="5384799" cy="3661556"/>
          </a:xfrm>
          <a:prstGeom prst="wave">
            <a:avLst>
              <a:gd name="adj1" fmla="val 12500"/>
              <a:gd name="adj2" fmla="val -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en-US" altLang="zh-TW" sz="2600" b="1" dirty="0">
                <a:solidFill>
                  <a:schemeClr val="bg1"/>
                </a:solidFill>
              </a:rPr>
              <a:t>2022-23 </a:t>
            </a:r>
            <a:r>
              <a:rPr lang="ja-JP" altLang="en-US" sz="2600" b="1">
                <a:solidFill>
                  <a:schemeClr val="bg1"/>
                </a:solidFill>
              </a:rPr>
              <a:t>年度</a:t>
            </a:r>
            <a:endParaRPr lang="en-US" altLang="ja-JP" sz="2600" b="1" dirty="0">
              <a:solidFill>
                <a:schemeClr val="bg1"/>
              </a:solidFill>
            </a:endParaRPr>
          </a:p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zh-TW" altLang="en-US" sz="2600" b="1" dirty="0">
                <a:solidFill>
                  <a:schemeClr val="bg1"/>
                </a:solidFill>
              </a:rPr>
              <a:t>升二年級同學修科指引</a:t>
            </a:r>
            <a:endParaRPr lang="en-US" altLang="zh-TW" sz="2600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45A03F1-A320-4495-A401-ADCB4F4E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42997" y="7151706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2EC1CD2-DC05-478F-AE0E-21825D30F314}" type="slidenum">
              <a:rPr lang="en-US" altLang="zh-HK" smtClean="0"/>
              <a:pPr>
                <a:spcAft>
                  <a:spcPts val="600"/>
                </a:spcAft>
              </a:pPr>
              <a:t>1</a:t>
            </a:fld>
            <a:endParaRPr lang="en-US" altLang="zh-HK"/>
          </a:p>
        </p:txBody>
      </p:sp>
      <p:pic>
        <p:nvPicPr>
          <p:cNvPr id="1026" name="Picture 2" descr="http://www.hksyu.edu/sociology/Public/images/hea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0"/>
            <a:ext cx="9144000" cy="11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E61317E3-E7CA-4348-B58E-0497BDF74CF1}"/>
              </a:ext>
            </a:extLst>
          </p:cNvPr>
          <p:cNvSpPr txBox="1"/>
          <p:nvPr/>
        </p:nvSpPr>
        <p:spPr>
          <a:xfrm>
            <a:off x="3510844" y="5397800"/>
            <a:ext cx="5486399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TW" sz="2600" dirty="0"/>
              <a:t>(</a:t>
            </a:r>
            <a:r>
              <a:rPr lang="zh-TW" altLang="en-US" sz="2600" dirty="0"/>
              <a:t>由</a:t>
            </a:r>
            <a:r>
              <a:rPr lang="zh-HK" altLang="en-US" sz="2600" dirty="0"/>
              <a:t>一年級入學的升二年級同學適用，</a:t>
            </a:r>
            <a:endParaRPr lang="en-US" altLang="zh-HK" sz="2600" dirty="0"/>
          </a:p>
          <a:p>
            <a:pPr algn="ctr">
              <a:spcAft>
                <a:spcPts val="600"/>
              </a:spcAft>
            </a:pPr>
            <a:r>
              <a:rPr lang="zh-TW" altLang="en-US" sz="2600" dirty="0"/>
              <a:t>四年共修</a:t>
            </a:r>
            <a:r>
              <a:rPr lang="en-US" altLang="zh-TW" sz="2600" dirty="0"/>
              <a:t>125</a:t>
            </a:r>
            <a:r>
              <a:rPr lang="zh-TW" altLang="en-US" sz="2600" dirty="0"/>
              <a:t>學分畢業</a:t>
            </a:r>
            <a:r>
              <a:rPr lang="en-US" altLang="zh-TW" sz="2600" dirty="0"/>
              <a:t>)</a:t>
            </a:r>
            <a:endParaRPr lang="zh-TW" altLang="en-US" sz="2600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5ADC22D-6F66-9841-8C69-EA8757D7E5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5240" y="3943421"/>
            <a:ext cx="1026161" cy="86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3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1BA058-9E49-4EC6-9031-3D354BED8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46504"/>
              </p:ext>
            </p:extLst>
          </p:nvPr>
        </p:nvGraphicFramePr>
        <p:xfrm>
          <a:off x="435192" y="118959"/>
          <a:ext cx="6544447" cy="62398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75642">
                  <a:extLst>
                    <a:ext uri="{9D8B030D-6E8A-4147-A177-3AD203B41FA5}">
                      <a16:colId xmlns:a16="http://schemas.microsoft.com/office/drawing/2014/main" val="2447811139"/>
                    </a:ext>
                  </a:extLst>
                </a:gridCol>
                <a:gridCol w="654600">
                  <a:extLst>
                    <a:ext uri="{9D8B030D-6E8A-4147-A177-3AD203B41FA5}">
                      <a16:colId xmlns:a16="http://schemas.microsoft.com/office/drawing/2014/main" val="79195657"/>
                    </a:ext>
                  </a:extLst>
                </a:gridCol>
                <a:gridCol w="4325819">
                  <a:extLst>
                    <a:ext uri="{9D8B030D-6E8A-4147-A177-3AD203B41FA5}">
                      <a16:colId xmlns:a16="http://schemas.microsoft.com/office/drawing/2014/main" val="1588107330"/>
                    </a:ext>
                  </a:extLst>
                </a:gridCol>
                <a:gridCol w="888386">
                  <a:extLst>
                    <a:ext uri="{9D8B030D-6E8A-4147-A177-3AD203B41FA5}">
                      <a16:colId xmlns:a16="http://schemas.microsoft.com/office/drawing/2014/main" val="3434282903"/>
                    </a:ext>
                  </a:extLst>
                </a:gridCol>
              </a:tblGrid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Credits</a:t>
                      </a:r>
                      <a:endParaRPr lang="zh-TW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898797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Compulsory Courses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235992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Language Requirements: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34503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ENG.      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211-2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 Writing 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488717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Core Requirements: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33486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Sociological Theory I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35632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Sociological Theory II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167579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Research Methods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40125"/>
                  </a:ext>
                </a:extLst>
              </a:tr>
              <a:tr h="752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221A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221B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Applied Quantitative Social Research Methods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Applied Qualitative Social Research Methods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936298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Elective Courses* (Choose 6 credits)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99807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Cultures in the Contemporary World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070244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Stratification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185111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Problems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728954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 and Society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722095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Race and Ethnicity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8297"/>
                  </a:ext>
                </a:extLst>
              </a:tr>
              <a:tr h="304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zh-TW" sz="16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Food and Society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59526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Education Courses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b="1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154413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 Elective (Elective courses offered by other departments)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90508"/>
                  </a:ext>
                </a:extLst>
              </a:tr>
              <a:tr h="3048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Credits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zh-TW" sz="16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485" marR="16485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37952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C94683C4-AD6D-455F-AE59-95AC29193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2" y="6462042"/>
            <a:ext cx="48485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*The Departmental Elective Courses offered might be subjected to change.</a:t>
            </a:r>
            <a:endParaRPr kumimoji="0" lang="en-US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940126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暖調藍色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4575</TotalTime>
  <Words>185</Words>
  <Application>Microsoft Office PowerPoint</Application>
  <PresentationFormat>On-screen Show (4:3)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多面向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Multiple Regression and SPSS</dc:title>
  <dc:creator>Dr. Li Hang</dc:creator>
  <cp:lastModifiedBy>Eric Yip</cp:lastModifiedBy>
  <cp:revision>591</cp:revision>
  <cp:lastPrinted>2021-04-08T10:58:27Z</cp:lastPrinted>
  <dcterms:created xsi:type="dcterms:W3CDTF">2016-10-28T05:26:25Z</dcterms:created>
  <dcterms:modified xsi:type="dcterms:W3CDTF">2022-05-13T06:38:18Z</dcterms:modified>
</cp:coreProperties>
</file>